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4"/>
  </p:notesMasterIdLst>
  <p:sldIdLst>
    <p:sldId id="256" r:id="rId2"/>
    <p:sldId id="257" r:id="rId3"/>
    <p:sldId id="258" r:id="rId4"/>
    <p:sldId id="269" r:id="rId5"/>
    <p:sldId id="271" r:id="rId6"/>
    <p:sldId id="272" r:id="rId7"/>
    <p:sldId id="273" r:id="rId8"/>
    <p:sldId id="288" r:id="rId9"/>
    <p:sldId id="290" r:id="rId10"/>
    <p:sldId id="289" r:id="rId11"/>
    <p:sldId id="286" r:id="rId12"/>
    <p:sldId id="28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28" d="100"/>
          <a:sy n="128" d="100"/>
        </p:scale>
        <p:origin x="392"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38AD4-A6C3-4D73-86ED-A99425B75B68}" type="datetimeFigureOut">
              <a:rPr lang="en-AU" smtClean="0"/>
              <a:t>24/4/20</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6CE5E-1FFD-4930-AF9A-D05E2B46A20C}" type="slidenum">
              <a:rPr lang="en-AU" smtClean="0"/>
              <a:t>‹#›</a:t>
            </a:fld>
            <a:endParaRPr lang="en-AU" dirty="0"/>
          </a:p>
        </p:txBody>
      </p:sp>
    </p:spTree>
    <p:extLst>
      <p:ext uri="{BB962C8B-B14F-4D97-AF65-F5344CB8AC3E}">
        <p14:creationId xmlns:p14="http://schemas.microsoft.com/office/powerpoint/2010/main" val="168796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4/24/20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4/24/20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4/24/20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4/24/20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29E1-D049-4656-A9DB-31C3DB7BC059}"/>
              </a:ext>
            </a:extLst>
          </p:cNvPr>
          <p:cNvSpPr>
            <a:spLocks noGrp="1"/>
          </p:cNvSpPr>
          <p:nvPr>
            <p:ph type="ctrTitle"/>
          </p:nvPr>
        </p:nvSpPr>
        <p:spPr>
          <a:xfrm>
            <a:off x="1653871" y="889864"/>
            <a:ext cx="8102380" cy="1256988"/>
          </a:xfrm>
        </p:spPr>
        <p:txBody>
          <a:bodyPr>
            <a:normAutofit/>
          </a:bodyPr>
          <a:lstStyle/>
          <a:p>
            <a:r>
              <a:rPr lang="en-AU" sz="2800" b="1" dirty="0"/>
              <a:t>PATRICIA ROBERTSON FUND</a:t>
            </a:r>
            <a:br>
              <a:rPr lang="en-AU" sz="2800" b="1" dirty="0"/>
            </a:br>
            <a:r>
              <a:rPr lang="en-AU" sz="2800" b="1" dirty="0"/>
              <a:t>(PRF) MARCH 2020 </a:t>
            </a:r>
          </a:p>
        </p:txBody>
      </p:sp>
      <p:sp>
        <p:nvSpPr>
          <p:cNvPr id="3" name="Subtitle 2">
            <a:extLst>
              <a:ext uri="{FF2B5EF4-FFF2-40B4-BE49-F238E27FC236}">
                <a16:creationId xmlns:a16="http://schemas.microsoft.com/office/drawing/2014/main" id="{FA7DD753-1A42-4D11-B918-06EC8F61B3B6}"/>
              </a:ext>
            </a:extLst>
          </p:cNvPr>
          <p:cNvSpPr>
            <a:spLocks noGrp="1"/>
          </p:cNvSpPr>
          <p:nvPr>
            <p:ph type="subTitle" idx="1"/>
          </p:nvPr>
        </p:nvSpPr>
        <p:spPr>
          <a:xfrm>
            <a:off x="2226365" y="2536466"/>
            <a:ext cx="7203883" cy="3665551"/>
          </a:xfrm>
        </p:spPr>
        <p:txBody>
          <a:bodyPr>
            <a:normAutofit/>
          </a:bodyPr>
          <a:lstStyle/>
          <a:p>
            <a:r>
              <a:rPr lang="en-AU" sz="2400" dirty="0"/>
              <a:t>The fund is named after our founder and patron and it is a national project of the Association of ADFAS. The fund supports mid career conservators and student conservators emerging from the Universities of Canberra and Melbourne’s Material Conservation Courses in partnership with The Australian Institute for the Conservation of Cultural Material (AICCM)</a:t>
            </a:r>
          </a:p>
          <a:p>
            <a:endParaRPr lang="en-AU" dirty="0"/>
          </a:p>
        </p:txBody>
      </p:sp>
    </p:spTree>
    <p:extLst>
      <p:ext uri="{BB962C8B-B14F-4D97-AF65-F5344CB8AC3E}">
        <p14:creationId xmlns:p14="http://schemas.microsoft.com/office/powerpoint/2010/main" val="3628881980"/>
      </p:ext>
    </p:extLst>
  </p:cSld>
  <p:clrMapOvr>
    <a:masterClrMapping/>
  </p:clrMapOvr>
  <mc:AlternateContent xmlns:mc="http://schemas.openxmlformats.org/markup-compatibility/2006" xmlns:p14="http://schemas.microsoft.com/office/powerpoint/2010/main">
    <mc:Choice Requires="p14">
      <p:transition spd="slow" p14:dur="2000" advTm="4796"/>
    </mc:Choice>
    <mc:Fallback xmlns="">
      <p:transition spd="slow" advTm="47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627CF3-A70D-4118-85F0-20C17C6B5F9D}"/>
              </a:ext>
            </a:extLst>
          </p:cNvPr>
          <p:cNvSpPr>
            <a:spLocks noGrp="1"/>
          </p:cNvSpPr>
          <p:nvPr>
            <p:ph type="title"/>
          </p:nvPr>
        </p:nvSpPr>
        <p:spPr/>
        <p:txBody>
          <a:bodyPr>
            <a:normAutofit fontScale="90000"/>
          </a:bodyPr>
          <a:lstStyle/>
          <a:p>
            <a:r>
              <a:rPr lang="en-AU" dirty="0"/>
              <a:t>2019 student of the year </a:t>
            </a:r>
            <a:br>
              <a:rPr lang="en-AU" dirty="0"/>
            </a:br>
            <a:r>
              <a:rPr lang="en-AU" dirty="0"/>
              <a:t>university of Canberra</a:t>
            </a:r>
            <a:br>
              <a:rPr lang="en-AU" dirty="0"/>
            </a:br>
            <a:r>
              <a:rPr lang="en-AU" b="1" dirty="0"/>
              <a:t>Rebecca negri</a:t>
            </a:r>
            <a:endParaRPr lang="en-AU" dirty="0"/>
          </a:p>
        </p:txBody>
      </p:sp>
      <p:sp>
        <p:nvSpPr>
          <p:cNvPr id="6" name="Content Placeholder 5">
            <a:extLst>
              <a:ext uri="{FF2B5EF4-FFF2-40B4-BE49-F238E27FC236}">
                <a16:creationId xmlns:a16="http://schemas.microsoft.com/office/drawing/2014/main" id="{825E5D48-609B-4639-B5AF-2101F65C8B36}"/>
              </a:ext>
            </a:extLst>
          </p:cNvPr>
          <p:cNvSpPr>
            <a:spLocks noGrp="1"/>
          </p:cNvSpPr>
          <p:nvPr>
            <p:ph idx="1"/>
          </p:nvPr>
        </p:nvSpPr>
        <p:spPr>
          <a:xfrm>
            <a:off x="2311840" y="2638044"/>
            <a:ext cx="7649024" cy="3850220"/>
          </a:xfrm>
        </p:spPr>
        <p:txBody>
          <a:bodyPr>
            <a:normAutofit fontScale="92500" lnSpcReduction="10000"/>
          </a:bodyPr>
          <a:lstStyle/>
          <a:p>
            <a:pPr marL="0" indent="0">
              <a:buNone/>
            </a:pPr>
            <a:r>
              <a:rPr lang="en-AU" dirty="0">
                <a:solidFill>
                  <a:schemeClr val="bg1"/>
                </a:solidFill>
              </a:rPr>
              <a:t>Rebecca has been actively involved in the conservation profession and has undertaken internships with the Australian War Memorial and has undertaken significant work on a family portrait outside her regular studies. As well as treatment, this project has involved sympathetic liaison with the family to ensure their needs are met.</a:t>
            </a:r>
          </a:p>
          <a:p>
            <a:pPr marL="0" indent="0">
              <a:buNone/>
            </a:pPr>
            <a:r>
              <a:rPr lang="en-AU" dirty="0">
                <a:solidFill>
                  <a:schemeClr val="bg1"/>
                </a:solidFill>
              </a:rPr>
              <a:t>Rebecca has high academic achievement and is an outstanding student. She researches everything she does in depth, conducts extensive trials to determine the best materials and methods to use for her treatments, and has actively explored new areas of conservation methodology such as gel cleaning systems.</a:t>
            </a:r>
          </a:p>
          <a:p>
            <a:pPr marL="0" indent="0">
              <a:buNone/>
            </a:pPr>
            <a:r>
              <a:rPr lang="en-AU" dirty="0">
                <a:solidFill>
                  <a:schemeClr val="bg1"/>
                </a:solidFill>
              </a:rPr>
              <a:t>Rebecca is a leader in her chosen area of paintings conservation, and has actively contributed to the conservation profession both amongst her student peers and also with the professional conservators she has worked with. Her desire to explore and evaluate new techniques has inspired everyone around her to experiment and innovate.</a:t>
            </a:r>
          </a:p>
          <a:p>
            <a:endParaRPr lang="en-AU" dirty="0"/>
          </a:p>
          <a:p>
            <a:endParaRPr lang="en-AU" dirty="0"/>
          </a:p>
        </p:txBody>
      </p:sp>
      <p:pic>
        <p:nvPicPr>
          <p:cNvPr id="7" name="Content Placeholder 10">
            <a:extLst>
              <a:ext uri="{FF2B5EF4-FFF2-40B4-BE49-F238E27FC236}">
                <a16:creationId xmlns:a16="http://schemas.microsoft.com/office/drawing/2014/main" id="{3E1E2FCC-8FAA-46FF-8280-994BAD8E1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6" y="2951453"/>
            <a:ext cx="1582598" cy="220099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0792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DD5B90-C039-48BE-91D4-78CC3C126872}"/>
              </a:ext>
            </a:extLst>
          </p:cNvPr>
          <p:cNvSpPr>
            <a:spLocks noGrp="1"/>
          </p:cNvSpPr>
          <p:nvPr>
            <p:ph type="title"/>
          </p:nvPr>
        </p:nvSpPr>
        <p:spPr/>
        <p:txBody>
          <a:bodyPr>
            <a:normAutofit fontScale="90000"/>
          </a:bodyPr>
          <a:lstStyle/>
          <a:p>
            <a:r>
              <a:rPr lang="en-AU" i="1" dirty="0"/>
              <a:t>‘Aunty Hambrook’</a:t>
            </a:r>
            <a:r>
              <a:rPr lang="en-AU" dirty="0"/>
              <a:t>, </a:t>
            </a:r>
            <a:r>
              <a:rPr lang="en-AU" sz="2200" dirty="0"/>
              <a:t>a complicated 18</a:t>
            </a:r>
            <a:r>
              <a:rPr lang="en-AU" sz="2200" baseline="30000" dirty="0"/>
              <a:t>th</a:t>
            </a:r>
            <a:r>
              <a:rPr lang="en-AU" sz="2200" dirty="0"/>
              <a:t> century portrait RESTORATION</a:t>
            </a:r>
            <a:br>
              <a:rPr lang="en-AU" sz="2200" dirty="0"/>
            </a:br>
            <a:r>
              <a:rPr lang="en-AU" sz="2200" dirty="0"/>
              <a:t>underway BY Rebecca Negri</a:t>
            </a:r>
          </a:p>
        </p:txBody>
      </p:sp>
      <p:pic>
        <p:nvPicPr>
          <p:cNvPr id="7" name="Content Placeholder 6" descr="Aunty Hambrook pre treatment">
            <a:extLst>
              <a:ext uri="{FF2B5EF4-FFF2-40B4-BE49-F238E27FC236}">
                <a16:creationId xmlns:a16="http://schemas.microsoft.com/office/drawing/2014/main" id="{DFF5956F-0611-4932-A9CF-0995B05B96A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2862" y="2623057"/>
            <a:ext cx="4093138" cy="3101975"/>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Aunty Hambrook during treatment">
            <a:extLst>
              <a:ext uri="{FF2B5EF4-FFF2-40B4-BE49-F238E27FC236}">
                <a16:creationId xmlns:a16="http://schemas.microsoft.com/office/drawing/2014/main" id="{A9EBB65C-6887-4BA3-B8E1-59D6359739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2084" y="2623057"/>
            <a:ext cx="3935686" cy="31019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039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EB21-10DB-4F17-929A-CB51899E2B96}"/>
              </a:ext>
            </a:extLst>
          </p:cNvPr>
          <p:cNvSpPr>
            <a:spLocks noGrp="1"/>
          </p:cNvSpPr>
          <p:nvPr>
            <p:ph type="title"/>
          </p:nvPr>
        </p:nvSpPr>
        <p:spPr>
          <a:xfrm>
            <a:off x="2064158" y="548063"/>
            <a:ext cx="7429699" cy="569910"/>
          </a:xfrm>
        </p:spPr>
        <p:txBody>
          <a:bodyPr>
            <a:normAutofit fontScale="90000"/>
          </a:bodyPr>
          <a:lstStyle/>
          <a:p>
            <a:r>
              <a:rPr lang="en-AU" dirty="0"/>
              <a:t>conclusion</a:t>
            </a:r>
          </a:p>
        </p:txBody>
      </p:sp>
      <p:sp>
        <p:nvSpPr>
          <p:cNvPr id="3" name="Content Placeholder 2">
            <a:extLst>
              <a:ext uri="{FF2B5EF4-FFF2-40B4-BE49-F238E27FC236}">
                <a16:creationId xmlns:a16="http://schemas.microsoft.com/office/drawing/2014/main" id="{2344A454-9A64-4553-8D87-1EB0A44DA363}"/>
              </a:ext>
            </a:extLst>
          </p:cNvPr>
          <p:cNvSpPr>
            <a:spLocks noGrp="1"/>
          </p:cNvSpPr>
          <p:nvPr>
            <p:ph idx="1"/>
          </p:nvPr>
        </p:nvSpPr>
        <p:spPr>
          <a:xfrm>
            <a:off x="1868557" y="1542554"/>
            <a:ext cx="8523798" cy="4699220"/>
          </a:xfrm>
        </p:spPr>
        <p:txBody>
          <a:bodyPr/>
          <a:lstStyle/>
          <a:p>
            <a:pPr marL="0" indent="0">
              <a:buNone/>
            </a:pPr>
            <a:r>
              <a:rPr lang="en-AU" dirty="0">
                <a:solidFill>
                  <a:schemeClr val="bg1"/>
                </a:solidFill>
              </a:rPr>
              <a:t>The ongoing success of the PRF  is reliant on donations, the fund needs to grow to ensure that it can keep supporting conservators for many more years to come.</a:t>
            </a:r>
          </a:p>
          <a:p>
            <a:pPr marL="0" indent="0">
              <a:buNone/>
            </a:pPr>
            <a:r>
              <a:rPr lang="en-AU" dirty="0">
                <a:solidFill>
                  <a:schemeClr val="bg1"/>
                </a:solidFill>
              </a:rPr>
              <a:t>In 2019 twenty societies donated to the fund, so a big thank you for the donations, they are all greatly appreciated.</a:t>
            </a:r>
          </a:p>
          <a:p>
            <a:pPr marL="0" indent="0">
              <a:buNone/>
            </a:pPr>
            <a:r>
              <a:rPr lang="en-AU" dirty="0">
                <a:solidFill>
                  <a:schemeClr val="bg1"/>
                </a:solidFill>
              </a:rPr>
              <a:t>2020 is developing to be an unprecedent time in our history with </a:t>
            </a:r>
            <a:r>
              <a:rPr lang="en-AU">
                <a:solidFill>
                  <a:schemeClr val="bg1"/>
                </a:solidFill>
              </a:rPr>
              <a:t>bushfires,</a:t>
            </a:r>
            <a:r>
              <a:rPr lang="en-AU" dirty="0">
                <a:solidFill>
                  <a:schemeClr val="bg1"/>
                </a:solidFill>
              </a:rPr>
              <a:t>floods and now the global Covid -19 pandemic impacting on our lives with increasing daily challenges. </a:t>
            </a:r>
          </a:p>
          <a:p>
            <a:pPr marL="0" indent="0">
              <a:buNone/>
            </a:pPr>
            <a:r>
              <a:rPr lang="en-AU" dirty="0">
                <a:solidFill>
                  <a:schemeClr val="bg1"/>
                </a:solidFill>
              </a:rPr>
              <a:t>The PRF 2020 awards will be needed more than ever to help make a difference to the Australian cultural heritage after the pandemic chaos.</a:t>
            </a:r>
          </a:p>
          <a:p>
            <a:pPr marL="0" indent="0">
              <a:buNone/>
            </a:pPr>
            <a:r>
              <a:rPr lang="en-AU" dirty="0">
                <a:solidFill>
                  <a:schemeClr val="bg1"/>
                </a:solidFill>
              </a:rPr>
              <a:t>The PRF portfolio will be handed to Executive Member Libby Davis in April as I have completed my four year term on the ADFAS Executive. I will continue following with interest the PRF conservation journey. </a:t>
            </a:r>
          </a:p>
          <a:p>
            <a:pPr marL="0" indent="0">
              <a:buNone/>
            </a:pPr>
            <a:r>
              <a:rPr lang="en-AU" dirty="0">
                <a:solidFill>
                  <a:schemeClr val="bg1"/>
                </a:solidFill>
              </a:rPr>
              <a:t>My thanks again to all the societies who have supported the PRF in the last few years.</a:t>
            </a:r>
          </a:p>
          <a:p>
            <a:pPr marL="0" indent="0">
              <a:buNone/>
            </a:pPr>
            <a:r>
              <a:rPr lang="en-AU" i="1" dirty="0">
                <a:solidFill>
                  <a:schemeClr val="bg1"/>
                </a:solidFill>
              </a:rPr>
              <a:t>Julia Gamble - March 2020</a:t>
            </a:r>
          </a:p>
        </p:txBody>
      </p:sp>
    </p:spTree>
    <p:extLst>
      <p:ext uri="{BB962C8B-B14F-4D97-AF65-F5344CB8AC3E}">
        <p14:creationId xmlns:p14="http://schemas.microsoft.com/office/powerpoint/2010/main" val="231940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BCC858B-F682-401F-813B-15CCE467C4CE}"/>
              </a:ext>
            </a:extLst>
          </p:cNvPr>
          <p:cNvSpPr>
            <a:spLocks noGrp="1"/>
          </p:cNvSpPr>
          <p:nvPr>
            <p:ph type="title"/>
          </p:nvPr>
        </p:nvSpPr>
        <p:spPr>
          <a:xfrm>
            <a:off x="2112529" y="547233"/>
            <a:ext cx="7461238" cy="1163846"/>
          </a:xfrm>
        </p:spPr>
        <p:txBody>
          <a:bodyPr>
            <a:normAutofit fontScale="90000"/>
          </a:bodyPr>
          <a:lstStyle/>
          <a:p>
            <a:br>
              <a:rPr lang="en-AU" b="1" dirty="0"/>
            </a:br>
            <a:r>
              <a:rPr lang="en-AU" dirty="0"/>
              <a:t>PRF and AICCM partnership</a:t>
            </a:r>
            <a:br>
              <a:rPr lang="en-AU" b="1" dirty="0"/>
            </a:br>
            <a:endParaRPr lang="en-AU" b="1" dirty="0"/>
          </a:p>
        </p:txBody>
      </p:sp>
      <p:sp>
        <p:nvSpPr>
          <p:cNvPr id="11" name="Content Placeholder 10">
            <a:extLst>
              <a:ext uri="{FF2B5EF4-FFF2-40B4-BE49-F238E27FC236}">
                <a16:creationId xmlns:a16="http://schemas.microsoft.com/office/drawing/2014/main" id="{4F3E6582-4552-40B0-B0C3-E901E1A73E5D}"/>
              </a:ext>
            </a:extLst>
          </p:cNvPr>
          <p:cNvSpPr>
            <a:spLocks noGrp="1"/>
          </p:cNvSpPr>
          <p:nvPr>
            <p:ph idx="1"/>
          </p:nvPr>
        </p:nvSpPr>
        <p:spPr>
          <a:xfrm>
            <a:off x="1725433" y="1654840"/>
            <a:ext cx="8235431" cy="4809570"/>
          </a:xfrm>
        </p:spPr>
        <p:txBody>
          <a:bodyPr>
            <a:normAutofit fontScale="92500" lnSpcReduction="20000"/>
          </a:bodyPr>
          <a:lstStyle/>
          <a:p>
            <a:endParaRPr lang="en-AU" dirty="0"/>
          </a:p>
          <a:p>
            <a:endParaRPr lang="en-AU" dirty="0"/>
          </a:p>
          <a:p>
            <a:endParaRPr lang="en-AU" dirty="0"/>
          </a:p>
          <a:p>
            <a:endParaRPr lang="en-AU" dirty="0"/>
          </a:p>
          <a:p>
            <a:pPr algn="ctr"/>
            <a:endParaRPr lang="en-AU" dirty="0">
              <a:solidFill>
                <a:schemeClr val="bg1"/>
              </a:solidFill>
            </a:endParaRPr>
          </a:p>
          <a:p>
            <a:pPr marL="0" indent="0" algn="ctr">
              <a:buNone/>
            </a:pPr>
            <a:r>
              <a:rPr lang="en-AU" sz="1900" dirty="0">
                <a:solidFill>
                  <a:schemeClr val="bg1"/>
                </a:solidFill>
              </a:rPr>
              <a:t>Philanthropy is central to the ADFAS ethos, the PRF has a commitment to advance conservation practice and deliver through awards, support to conservation professionals and raise the profile of ADFAS amongst those interested in cultural materials. </a:t>
            </a:r>
          </a:p>
          <a:p>
            <a:pPr marL="0" indent="0" algn="ctr">
              <a:buNone/>
            </a:pPr>
            <a:r>
              <a:rPr lang="en-AU" sz="1900" dirty="0">
                <a:solidFill>
                  <a:schemeClr val="bg1"/>
                </a:solidFill>
              </a:rPr>
              <a:t>The agreement offers an annual award of $2000 to a mid-career conservator with a minimum of ten years practice. The awardee will be known as the ADFAS Mid-Career Scholar. Two additional awards of $1000 will be awarded annually to the AICCM Student of the Year at both the University of Melbourne and Canberra University’s Material Conservation Courses in line with current criteria.</a:t>
            </a:r>
          </a:p>
          <a:p>
            <a:pPr marL="0" indent="0" algn="ctr">
              <a:buNone/>
            </a:pPr>
            <a:r>
              <a:rPr lang="en-AU" sz="1900" dirty="0">
                <a:solidFill>
                  <a:schemeClr val="bg1"/>
                </a:solidFill>
              </a:rPr>
              <a:t>The successful awardees will be announced at the AICCM Annual Conference </a:t>
            </a:r>
          </a:p>
          <a:p>
            <a:pPr marL="0" indent="0" algn="ctr">
              <a:buNone/>
            </a:pPr>
            <a:r>
              <a:rPr lang="en-AU" sz="1900" dirty="0">
                <a:solidFill>
                  <a:schemeClr val="bg1"/>
                </a:solidFill>
              </a:rPr>
              <a:t>in November of each year.</a:t>
            </a:r>
          </a:p>
        </p:txBody>
      </p:sp>
      <p:pic>
        <p:nvPicPr>
          <p:cNvPr id="12" name="Picture 2" descr="AICCM">
            <a:extLst>
              <a:ext uri="{FF2B5EF4-FFF2-40B4-BE49-F238E27FC236}">
                <a16:creationId xmlns:a16="http://schemas.microsoft.com/office/drawing/2014/main" id="{265A722E-FB36-4387-B719-52C3302E9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907" y="1993294"/>
            <a:ext cx="4184613" cy="1163845"/>
          </a:xfrm>
          <a:prstGeom prst="rect">
            <a:avLst/>
          </a:prstGeom>
          <a:noFill/>
          <a:effectLst>
            <a:glow rad="127000">
              <a:srgbClr val="C00000"/>
            </a:glo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822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BB20-7D53-4211-B2AF-2EE09CFDC9DC}"/>
              </a:ext>
            </a:extLst>
          </p:cNvPr>
          <p:cNvSpPr>
            <a:spLocks noGrp="1"/>
          </p:cNvSpPr>
          <p:nvPr>
            <p:ph type="title"/>
          </p:nvPr>
        </p:nvSpPr>
        <p:spPr>
          <a:xfrm>
            <a:off x="2231136" y="739471"/>
            <a:ext cx="7729728" cy="1413941"/>
          </a:xfrm>
        </p:spPr>
        <p:txBody>
          <a:bodyPr>
            <a:normAutofit fontScale="90000"/>
          </a:bodyPr>
          <a:lstStyle/>
          <a:p>
            <a:br>
              <a:rPr lang="en-AU" dirty="0"/>
            </a:br>
            <a:r>
              <a:rPr lang="en-AU" dirty="0"/>
              <a:t>2019 ADFAS Mid-Career Scholar</a:t>
            </a:r>
            <a:br>
              <a:rPr lang="en-AU" dirty="0"/>
            </a:br>
            <a:r>
              <a:rPr lang="en-AU" b="1" dirty="0"/>
              <a:t>Elizabeth McCartney</a:t>
            </a:r>
            <a:br>
              <a:rPr lang="en-AU" b="1" dirty="0"/>
            </a:br>
            <a:r>
              <a:rPr lang="en-AU" sz="2200" dirty="0" err="1"/>
              <a:t>Manager,Conservation</a:t>
            </a:r>
            <a:r>
              <a:rPr lang="en-AU" sz="2200" dirty="0"/>
              <a:t> Museums Victoria</a:t>
            </a:r>
            <a:br>
              <a:rPr lang="en-AU" dirty="0"/>
            </a:br>
            <a:endParaRPr lang="en-AU" dirty="0"/>
          </a:p>
        </p:txBody>
      </p:sp>
      <p:sp>
        <p:nvSpPr>
          <p:cNvPr id="3" name="Content Placeholder 2">
            <a:extLst>
              <a:ext uri="{FF2B5EF4-FFF2-40B4-BE49-F238E27FC236}">
                <a16:creationId xmlns:a16="http://schemas.microsoft.com/office/drawing/2014/main" id="{497C04BB-5732-40CD-85A4-E7EFA6CCB3E0}"/>
              </a:ext>
            </a:extLst>
          </p:cNvPr>
          <p:cNvSpPr>
            <a:spLocks noGrp="1"/>
          </p:cNvSpPr>
          <p:nvPr>
            <p:ph idx="1"/>
          </p:nvPr>
        </p:nvSpPr>
        <p:spPr>
          <a:xfrm>
            <a:off x="2231136" y="2209767"/>
            <a:ext cx="8367954" cy="4206936"/>
          </a:xfrm>
        </p:spPr>
        <p:txBody>
          <a:bodyPr>
            <a:normAutofit fontScale="92500" lnSpcReduction="10000"/>
          </a:bodyPr>
          <a:lstStyle/>
          <a:p>
            <a:pPr marL="0" indent="0">
              <a:buNone/>
            </a:pPr>
            <a:r>
              <a:rPr lang="en-US" dirty="0">
                <a:solidFill>
                  <a:schemeClr val="bg1"/>
                </a:solidFill>
              </a:rPr>
              <a:t>Elizabeth has been awarded the scholarship to attend the course ‘Conservation and Repair of Architectural and Structural Metalwork’ at West Dean College of Arts and Conservation (UK) in February 2020.  In her role Elizabeth directs the conservation program that looks after the Victorian State Collection.  The collection is substantial and varied and it includes a large number of technology items made from metal. In particular, she is the project conservator for the Great Melbourne Telescope (GMT) Restoration. The telescope was erected at the Melbourne Observatory in 1869, for three decades the GMT was the largest operational telescope in the world. </a:t>
            </a:r>
          </a:p>
          <a:p>
            <a:pPr marL="0" indent="0">
              <a:buNone/>
            </a:pPr>
            <a:r>
              <a:rPr lang="en-US" dirty="0">
                <a:solidFill>
                  <a:schemeClr val="bg1"/>
                </a:solidFill>
              </a:rPr>
              <a:t>It was relocated to Mt Stromlo in1945 for astrophysical research, in 2003 the original parts still in use were severely burnt in the devastating bushfires. The remaining parts were relocated back to Melbourne in 2008  and the restoration began on this object of great state, national and international significance.</a:t>
            </a:r>
          </a:p>
          <a:p>
            <a:pPr marL="0" indent="0">
              <a:buNone/>
            </a:pPr>
            <a:r>
              <a:rPr lang="en-US" dirty="0">
                <a:solidFill>
                  <a:schemeClr val="bg1"/>
                </a:solidFill>
              </a:rPr>
              <a:t>The restoration project has arrived at a critical juncture and further development of knowledge of metals conservation is important as there is no metals-specific mid-career conservation training in Australia.</a:t>
            </a:r>
            <a:endParaRPr lang="en-AU" dirty="0">
              <a:solidFill>
                <a:schemeClr val="bg1"/>
              </a:solidFill>
            </a:endParaRPr>
          </a:p>
        </p:txBody>
      </p:sp>
      <p:pic>
        <p:nvPicPr>
          <p:cNvPr id="1026" name="Picture 2">
            <a:extLst>
              <a:ext uri="{FF2B5EF4-FFF2-40B4-BE49-F238E27FC236}">
                <a16:creationId xmlns:a16="http://schemas.microsoft.com/office/drawing/2014/main" id="{677FBD8E-5491-46C6-A324-F0888C83A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1" y="2623931"/>
            <a:ext cx="1882327" cy="235825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0891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27B6-D2D1-436F-8B72-45C66B5732A8}"/>
              </a:ext>
            </a:extLst>
          </p:cNvPr>
          <p:cNvSpPr>
            <a:spLocks noGrp="1"/>
          </p:cNvSpPr>
          <p:nvPr>
            <p:ph type="title"/>
          </p:nvPr>
        </p:nvSpPr>
        <p:spPr>
          <a:xfrm>
            <a:off x="2231136" y="270344"/>
            <a:ext cx="7477407" cy="1121134"/>
          </a:xfrm>
        </p:spPr>
        <p:txBody>
          <a:bodyPr>
            <a:normAutofit fontScale="90000"/>
          </a:bodyPr>
          <a:lstStyle/>
          <a:p>
            <a:r>
              <a:rPr lang="en-AU" dirty="0"/>
              <a:t>The Great Melbourne Telescope restoration Project </a:t>
            </a:r>
          </a:p>
        </p:txBody>
      </p:sp>
      <p:sp>
        <p:nvSpPr>
          <p:cNvPr id="3" name="Content Placeholder 2">
            <a:extLst>
              <a:ext uri="{FF2B5EF4-FFF2-40B4-BE49-F238E27FC236}">
                <a16:creationId xmlns:a16="http://schemas.microsoft.com/office/drawing/2014/main" id="{4FEAC19F-84D2-40F2-B873-094893E1FD37}"/>
              </a:ext>
            </a:extLst>
          </p:cNvPr>
          <p:cNvSpPr>
            <a:spLocks noGrp="1"/>
          </p:cNvSpPr>
          <p:nvPr>
            <p:ph idx="1"/>
          </p:nvPr>
        </p:nvSpPr>
        <p:spPr>
          <a:xfrm>
            <a:off x="683812" y="1391479"/>
            <a:ext cx="11298804" cy="5343276"/>
          </a:xfrm>
        </p:spPr>
        <p:txBody>
          <a:bodyPr/>
          <a:lstStyle/>
          <a:p>
            <a:pPr marL="0" indent="0">
              <a:buNone/>
            </a:pPr>
            <a:r>
              <a:rPr lang="en-AU" dirty="0">
                <a:solidFill>
                  <a:schemeClr val="bg1"/>
                </a:solidFill>
              </a:rPr>
              <a:t>                   </a:t>
            </a:r>
          </a:p>
          <a:p>
            <a:pPr marL="0" indent="0">
              <a:buNone/>
            </a:pPr>
            <a:r>
              <a:rPr lang="en-AU" dirty="0">
                <a:solidFill>
                  <a:schemeClr val="bg1"/>
                </a:solidFill>
              </a:rPr>
              <a:t>1869 Melbourne Observatory                 2003  Mt Stromlo                              2019  Museums Victoria 															                 																					</a:t>
            </a:r>
          </a:p>
          <a:p>
            <a:pPr marL="0" indent="0">
              <a:buNone/>
            </a:pPr>
            <a:endParaRPr lang="en-AU" dirty="0">
              <a:solidFill>
                <a:schemeClr val="bg1"/>
              </a:solidFill>
            </a:endParaRPr>
          </a:p>
          <a:p>
            <a:pPr marL="0" indent="0">
              <a:buNone/>
            </a:pPr>
            <a:r>
              <a:rPr lang="en-AU" dirty="0">
                <a:solidFill>
                  <a:schemeClr val="bg1"/>
                </a:solidFill>
              </a:rPr>
              <a:t>2003</a:t>
            </a:r>
          </a:p>
          <a:p>
            <a:pPr marL="0" indent="0">
              <a:buNone/>
            </a:pPr>
            <a:endParaRPr lang="en-AU" dirty="0">
              <a:solidFill>
                <a:schemeClr val="bg1"/>
              </a:solidFill>
            </a:endParaRPr>
          </a:p>
          <a:p>
            <a:pPr marL="0" indent="0">
              <a:buNone/>
            </a:pPr>
            <a:endParaRPr lang="en-AU" dirty="0">
              <a:solidFill>
                <a:schemeClr val="bg1"/>
              </a:solidFill>
            </a:endParaRPr>
          </a:p>
          <a:p>
            <a:pPr marL="0" indent="0">
              <a:buNone/>
            </a:pPr>
            <a:endParaRPr lang="en-AU" dirty="0">
              <a:solidFill>
                <a:schemeClr val="bg1"/>
              </a:solidFill>
            </a:endParaRPr>
          </a:p>
          <a:p>
            <a:pPr marL="0" indent="0">
              <a:buNone/>
            </a:pPr>
            <a:endParaRPr lang="en-AU" dirty="0">
              <a:solidFill>
                <a:schemeClr val="bg1"/>
              </a:solidFill>
            </a:endParaRPr>
          </a:p>
          <a:p>
            <a:pPr marL="0" indent="0">
              <a:buNone/>
            </a:pPr>
            <a:endParaRPr lang="en-AU" dirty="0">
              <a:solidFill>
                <a:schemeClr val="bg1"/>
              </a:solidFill>
            </a:endParaRPr>
          </a:p>
          <a:p>
            <a:pPr marL="0" indent="0">
              <a:buNone/>
            </a:pPr>
            <a:endParaRPr lang="en-AU" dirty="0">
              <a:solidFill>
                <a:schemeClr val="bg1"/>
              </a:solidFill>
            </a:endParaRPr>
          </a:p>
          <a:p>
            <a:pPr marL="0" indent="0">
              <a:buNone/>
            </a:pPr>
            <a:endParaRPr lang="en-AU" dirty="0">
              <a:solidFill>
                <a:schemeClr val="bg1"/>
              </a:solidFill>
            </a:endParaRPr>
          </a:p>
          <a:p>
            <a:pPr marL="0" indent="0">
              <a:buNone/>
            </a:pPr>
            <a:endParaRPr lang="en-AU" dirty="0">
              <a:solidFill>
                <a:schemeClr val="bg1"/>
              </a:solidFill>
            </a:endParaRPr>
          </a:p>
        </p:txBody>
      </p:sp>
      <p:pic>
        <p:nvPicPr>
          <p:cNvPr id="4" name="Picture 3">
            <a:extLst>
              <a:ext uri="{FF2B5EF4-FFF2-40B4-BE49-F238E27FC236}">
                <a16:creationId xmlns:a16="http://schemas.microsoft.com/office/drawing/2014/main" id="{50C45662-8886-4DFA-A19A-004E44AD5A0A}"/>
              </a:ext>
            </a:extLst>
          </p:cNvPr>
          <p:cNvPicPr>
            <a:picLocks noChangeAspect="1"/>
          </p:cNvPicPr>
          <p:nvPr/>
        </p:nvPicPr>
        <p:blipFill>
          <a:blip r:embed="rId2"/>
          <a:stretch>
            <a:fillRect/>
          </a:stretch>
        </p:blipFill>
        <p:spPr>
          <a:xfrm>
            <a:off x="718235" y="2451590"/>
            <a:ext cx="2843949" cy="3334056"/>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DA7521FB-E9D5-426E-AFB3-D6630478F9DE}"/>
              </a:ext>
            </a:extLst>
          </p:cNvPr>
          <p:cNvPicPr>
            <a:picLocks noChangeAspect="1"/>
          </p:cNvPicPr>
          <p:nvPr/>
        </p:nvPicPr>
        <p:blipFill>
          <a:blip r:embed="rId3"/>
          <a:stretch>
            <a:fillRect/>
          </a:stretch>
        </p:blipFill>
        <p:spPr>
          <a:xfrm>
            <a:off x="4453491" y="2451590"/>
            <a:ext cx="2156005" cy="1655282"/>
          </a:xfrm>
          <a:prstGeom prst="rect">
            <a:avLst/>
          </a:prstGeom>
          <a:ln w="88900" cap="sq" cmpd="thickThin">
            <a:solidFill>
              <a:srgbClr val="000000"/>
            </a:solidFill>
            <a:prstDash val="solid"/>
            <a:miter lim="800000"/>
          </a:ln>
          <a:effectLst>
            <a:innerShdw blurRad="76200">
              <a:srgbClr val="000000"/>
            </a:innerShdw>
          </a:effectLst>
        </p:spPr>
      </p:pic>
      <p:pic>
        <p:nvPicPr>
          <p:cNvPr id="2052" name="Picture 4" descr="Group of people wearing hi-vis vest stand in front of a large metal cylinder in an engineering workshop ">
            <a:extLst>
              <a:ext uri="{FF2B5EF4-FFF2-40B4-BE49-F238E27FC236}">
                <a16:creationId xmlns:a16="http://schemas.microsoft.com/office/drawing/2014/main" id="{3F0FBC9F-7035-4A03-802C-590CE10840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950" y="2438392"/>
            <a:ext cx="4449280" cy="333696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7758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2051-BD5A-4452-B77C-54D615D49400}"/>
              </a:ext>
            </a:extLst>
          </p:cNvPr>
          <p:cNvSpPr>
            <a:spLocks noGrp="1"/>
          </p:cNvSpPr>
          <p:nvPr>
            <p:ph type="title"/>
          </p:nvPr>
        </p:nvSpPr>
        <p:spPr/>
        <p:txBody>
          <a:bodyPr>
            <a:normAutofit/>
          </a:bodyPr>
          <a:lstStyle/>
          <a:p>
            <a:r>
              <a:rPr lang="en-AU" sz="2400" dirty="0"/>
              <a:t>WEST DEAN COLLEGE OF ARTS AND CONSERVATION UK</a:t>
            </a:r>
          </a:p>
        </p:txBody>
      </p:sp>
      <p:sp>
        <p:nvSpPr>
          <p:cNvPr id="3" name="Content Placeholder 2">
            <a:extLst>
              <a:ext uri="{FF2B5EF4-FFF2-40B4-BE49-F238E27FC236}">
                <a16:creationId xmlns:a16="http://schemas.microsoft.com/office/drawing/2014/main" id="{35640796-D2C9-47F3-A662-164A35730024}"/>
              </a:ext>
            </a:extLst>
          </p:cNvPr>
          <p:cNvSpPr>
            <a:spLocks noGrp="1"/>
          </p:cNvSpPr>
          <p:nvPr>
            <p:ph idx="1"/>
          </p:nvPr>
        </p:nvSpPr>
        <p:spPr/>
        <p:txBody>
          <a:bodyPr>
            <a:normAutofit lnSpcReduction="10000"/>
          </a:bodyPr>
          <a:lstStyle/>
          <a:p>
            <a:endParaRPr lang="en-AU" dirty="0"/>
          </a:p>
          <a:p>
            <a:endParaRPr lang="en-AU" dirty="0"/>
          </a:p>
          <a:p>
            <a:endParaRPr lang="en-AU" dirty="0"/>
          </a:p>
          <a:p>
            <a:endParaRPr lang="en-AU" dirty="0"/>
          </a:p>
          <a:p>
            <a:pPr marL="0" indent="0" algn="ctr">
              <a:buNone/>
            </a:pPr>
            <a:endParaRPr lang="en-AU" dirty="0">
              <a:solidFill>
                <a:schemeClr val="bg1"/>
              </a:solidFill>
            </a:endParaRPr>
          </a:p>
          <a:p>
            <a:pPr marL="0" indent="0" algn="ctr">
              <a:buNone/>
            </a:pPr>
            <a:r>
              <a:rPr lang="en-AU" dirty="0">
                <a:solidFill>
                  <a:schemeClr val="bg1"/>
                </a:solidFill>
              </a:rPr>
              <a:t>Elizabeth was fortunate to attend the short course before travel restrictions of Covid-19 were enforced. It has been of great benefit to her and this will now allow for more informed metal conservation to be applied to the GMT and other significant Victorian State objects and structures.   </a:t>
            </a:r>
          </a:p>
        </p:txBody>
      </p:sp>
      <p:pic>
        <p:nvPicPr>
          <p:cNvPr id="4" name="Content Placeholder 5">
            <a:extLst>
              <a:ext uri="{FF2B5EF4-FFF2-40B4-BE49-F238E27FC236}">
                <a16:creationId xmlns:a16="http://schemas.microsoft.com/office/drawing/2014/main" id="{199BFAAD-273E-4F72-995F-6FD1064434C9}"/>
              </a:ext>
            </a:extLst>
          </p:cNvPr>
          <p:cNvPicPr>
            <a:picLocks noChangeAspect="1"/>
          </p:cNvPicPr>
          <p:nvPr/>
        </p:nvPicPr>
        <p:blipFill>
          <a:blip r:embed="rId2"/>
          <a:stretch>
            <a:fillRect/>
          </a:stretch>
        </p:blipFill>
        <p:spPr>
          <a:xfrm>
            <a:off x="3466769" y="2390650"/>
            <a:ext cx="4985467" cy="192201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33605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F171-1191-4455-9C3D-2D2E72D2A7F2}"/>
              </a:ext>
            </a:extLst>
          </p:cNvPr>
          <p:cNvSpPr>
            <a:spLocks noGrp="1"/>
          </p:cNvSpPr>
          <p:nvPr>
            <p:ph type="title"/>
          </p:nvPr>
        </p:nvSpPr>
        <p:spPr>
          <a:xfrm>
            <a:off x="2231136" y="885179"/>
            <a:ext cx="7729728" cy="1188720"/>
          </a:xfrm>
        </p:spPr>
        <p:txBody>
          <a:bodyPr>
            <a:normAutofit fontScale="90000"/>
          </a:bodyPr>
          <a:lstStyle/>
          <a:p>
            <a:br>
              <a:rPr lang="en-AU" dirty="0"/>
            </a:br>
            <a:r>
              <a:rPr lang="en-AU" dirty="0"/>
              <a:t>2019 ADFAS Armidale mid-career scholar</a:t>
            </a:r>
            <a:br>
              <a:rPr lang="en-AU" dirty="0"/>
            </a:br>
            <a:r>
              <a:rPr lang="en-AU" b="1" dirty="0"/>
              <a:t>Wendi Powell</a:t>
            </a:r>
            <a:br>
              <a:rPr lang="en-AU" dirty="0"/>
            </a:br>
            <a:endParaRPr lang="en-AU" dirty="0"/>
          </a:p>
        </p:txBody>
      </p:sp>
      <p:sp>
        <p:nvSpPr>
          <p:cNvPr id="3" name="Content Placeholder 2">
            <a:extLst>
              <a:ext uri="{FF2B5EF4-FFF2-40B4-BE49-F238E27FC236}">
                <a16:creationId xmlns:a16="http://schemas.microsoft.com/office/drawing/2014/main" id="{FF02477E-DD80-4F1F-8F6F-A062A8BC4EED}"/>
              </a:ext>
            </a:extLst>
          </p:cNvPr>
          <p:cNvSpPr>
            <a:spLocks noGrp="1"/>
          </p:cNvSpPr>
          <p:nvPr>
            <p:ph idx="1"/>
          </p:nvPr>
        </p:nvSpPr>
        <p:spPr>
          <a:xfrm>
            <a:off x="2231135" y="2638044"/>
            <a:ext cx="8272537" cy="3826366"/>
          </a:xfrm>
        </p:spPr>
        <p:txBody>
          <a:bodyPr>
            <a:normAutofit fontScale="92500" lnSpcReduction="10000"/>
          </a:bodyPr>
          <a:lstStyle/>
          <a:p>
            <a:pPr marL="0" indent="0" fontAlgn="base">
              <a:buNone/>
            </a:pPr>
            <a:r>
              <a:rPr lang="en-AU" dirty="0">
                <a:solidFill>
                  <a:schemeClr val="bg1"/>
                </a:solidFill>
              </a:rPr>
              <a:t>ADFAS Armidale sponsored an additional award in 2019 to Wendi Powell, Senior Paper Conservator at International Conservation Services Sydney, </a:t>
            </a:r>
            <a:r>
              <a:rPr lang="en-US" dirty="0">
                <a:solidFill>
                  <a:schemeClr val="bg1"/>
                </a:solidFill>
              </a:rPr>
              <a:t>to secure a place in the 7 week long Preservation &amp; Conservation of Photographic Materials Course held by the Centre for Photographic Conservation in London UK in April 2020. This is a seven week ‘Certificated’ career and professional development course held annually for experienced conservators seeking to increase and develop their knowledge, skills and experience in the field of photographic conservation.</a:t>
            </a:r>
          </a:p>
          <a:p>
            <a:pPr marL="0" indent="0" fontAlgn="base">
              <a:buNone/>
            </a:pPr>
            <a:r>
              <a:rPr lang="en-US" dirty="0">
                <a:solidFill>
                  <a:schemeClr val="bg1"/>
                </a:solidFill>
              </a:rPr>
              <a:t>This course will help Wendi to broaden her knowledge and skill base in the field of photographic conservation. The course entails the history of photography and the theory of photo-chemistry and as well teaches practical hands-on skills for the preservation and conservation treatment of photographic materials. It will also enable Wendi the opportunity to assemble a collection of comparative images for the identification of different types of photographic materials.</a:t>
            </a:r>
          </a:p>
          <a:p>
            <a:pPr marL="0" indent="0">
              <a:buNone/>
            </a:pPr>
            <a:r>
              <a:rPr lang="en-AU" dirty="0">
                <a:solidFill>
                  <a:schemeClr val="bg1"/>
                </a:solidFill>
              </a:rPr>
              <a:t> </a:t>
            </a:r>
          </a:p>
        </p:txBody>
      </p:sp>
      <p:pic>
        <p:nvPicPr>
          <p:cNvPr id="4" name="Content Placeholder 4">
            <a:extLst>
              <a:ext uri="{FF2B5EF4-FFF2-40B4-BE49-F238E27FC236}">
                <a16:creationId xmlns:a16="http://schemas.microsoft.com/office/drawing/2014/main" id="{15120350-335E-4DA5-99F1-F7BB4CCE9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78" y="2976170"/>
            <a:ext cx="1844397" cy="22716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9479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ABA65-D0ED-486C-9367-185CD24B8208}"/>
              </a:ext>
            </a:extLst>
          </p:cNvPr>
          <p:cNvSpPr>
            <a:spLocks noGrp="1"/>
          </p:cNvSpPr>
          <p:nvPr>
            <p:ph type="title"/>
          </p:nvPr>
        </p:nvSpPr>
        <p:spPr/>
        <p:txBody>
          <a:bodyPr/>
          <a:lstStyle/>
          <a:p>
            <a:r>
              <a:rPr lang="en-AU" dirty="0"/>
              <a:t>The Centre of Photographic conservation London</a:t>
            </a:r>
          </a:p>
        </p:txBody>
      </p:sp>
      <p:sp>
        <p:nvSpPr>
          <p:cNvPr id="3" name="Content Placeholder 2">
            <a:extLst>
              <a:ext uri="{FF2B5EF4-FFF2-40B4-BE49-F238E27FC236}">
                <a16:creationId xmlns:a16="http://schemas.microsoft.com/office/drawing/2014/main" id="{77A2D40F-E0FD-4C95-AA37-5B8EDE48E101}"/>
              </a:ext>
            </a:extLst>
          </p:cNvPr>
          <p:cNvSpPr>
            <a:spLocks noGrp="1"/>
          </p:cNvSpPr>
          <p:nvPr>
            <p:ph idx="1"/>
          </p:nvPr>
        </p:nvSpPr>
        <p:spPr>
          <a:xfrm>
            <a:off x="2231136" y="2266122"/>
            <a:ext cx="7914728" cy="3935895"/>
          </a:xfrm>
        </p:spPr>
        <p:txBody>
          <a:bodyPr/>
          <a:lstStyle/>
          <a:p>
            <a:pPr marL="0" indent="0" algn="ctr">
              <a:buNone/>
            </a:pPr>
            <a:r>
              <a:rPr lang="en-AU" sz="2400" dirty="0">
                <a:solidFill>
                  <a:schemeClr val="bg1"/>
                </a:solidFill>
              </a:rPr>
              <a:t>The course has been POSTPONED due to Covid-19. </a:t>
            </a:r>
          </a:p>
          <a:p>
            <a:pPr marL="0" indent="0" algn="ctr">
              <a:buNone/>
            </a:pPr>
            <a:r>
              <a:rPr lang="en-AU" sz="2400" dirty="0">
                <a:solidFill>
                  <a:schemeClr val="bg1"/>
                </a:solidFill>
              </a:rPr>
              <a:t>Wendi will be attending when the course resumes.</a:t>
            </a:r>
          </a:p>
          <a:p>
            <a:pPr marL="0" indent="0" algn="ctr">
              <a:buNone/>
            </a:pPr>
            <a:r>
              <a:rPr lang="en-AU" sz="2400" dirty="0">
                <a:solidFill>
                  <a:schemeClr val="bg1"/>
                </a:solidFill>
              </a:rPr>
              <a:t>Details will be released as soon as they are available.</a:t>
            </a:r>
          </a:p>
        </p:txBody>
      </p:sp>
      <p:pic>
        <p:nvPicPr>
          <p:cNvPr id="4" name="Picture 2" descr="The Centre for Photographic Conservation">
            <a:extLst>
              <a:ext uri="{FF2B5EF4-FFF2-40B4-BE49-F238E27FC236}">
                <a16:creationId xmlns:a16="http://schemas.microsoft.com/office/drawing/2014/main" id="{DC27330C-53ED-4B0C-BBB8-04E20501A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220" y="3944838"/>
            <a:ext cx="2117058" cy="211705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5" name="Picture 6" descr="Conservation of Photographic Material workshop. Photo: Natasha Trenear">
            <a:extLst>
              <a:ext uri="{FF2B5EF4-FFF2-40B4-BE49-F238E27FC236}">
                <a16:creationId xmlns:a16="http://schemas.microsoft.com/office/drawing/2014/main" id="{FC0CFA09-1456-4C63-AFF3-6C8609457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714" y="4393865"/>
            <a:ext cx="2761113" cy="154876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9817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5C2812-9071-4265-9CD5-52B9299EA579}"/>
              </a:ext>
            </a:extLst>
          </p:cNvPr>
          <p:cNvSpPr>
            <a:spLocks noGrp="1"/>
          </p:cNvSpPr>
          <p:nvPr>
            <p:ph type="title"/>
          </p:nvPr>
        </p:nvSpPr>
        <p:spPr/>
        <p:txBody>
          <a:bodyPr>
            <a:normAutofit fontScale="90000"/>
          </a:bodyPr>
          <a:lstStyle/>
          <a:p>
            <a:r>
              <a:rPr lang="en-AU" dirty="0"/>
              <a:t>2019 AICCM Student of the year </a:t>
            </a:r>
            <a:br>
              <a:rPr lang="en-AU" dirty="0"/>
            </a:br>
            <a:r>
              <a:rPr lang="en-AU" dirty="0"/>
              <a:t>university of Melbourne</a:t>
            </a:r>
            <a:br>
              <a:rPr lang="en-AU" dirty="0"/>
            </a:br>
            <a:r>
              <a:rPr lang="en-AU" b="1" dirty="0"/>
              <a:t>Daniel schwartz</a:t>
            </a:r>
            <a:endParaRPr lang="en-AU" dirty="0"/>
          </a:p>
        </p:txBody>
      </p:sp>
      <p:sp>
        <p:nvSpPr>
          <p:cNvPr id="8" name="Content Placeholder 7">
            <a:extLst>
              <a:ext uri="{FF2B5EF4-FFF2-40B4-BE49-F238E27FC236}">
                <a16:creationId xmlns:a16="http://schemas.microsoft.com/office/drawing/2014/main" id="{3ED14B06-6D7C-4A72-8124-BB215E8683A6}"/>
              </a:ext>
            </a:extLst>
          </p:cNvPr>
          <p:cNvSpPr>
            <a:spLocks noGrp="1"/>
          </p:cNvSpPr>
          <p:nvPr>
            <p:ph idx="1"/>
          </p:nvPr>
        </p:nvSpPr>
        <p:spPr>
          <a:xfrm>
            <a:off x="2568271" y="2560320"/>
            <a:ext cx="7392592" cy="3179707"/>
          </a:xfrm>
        </p:spPr>
        <p:txBody>
          <a:bodyPr>
            <a:normAutofit lnSpcReduction="10000"/>
          </a:bodyPr>
          <a:lstStyle/>
          <a:p>
            <a:pPr marL="0" indent="0">
              <a:buNone/>
            </a:pPr>
            <a:r>
              <a:rPr lang="en-AU" dirty="0">
                <a:solidFill>
                  <a:schemeClr val="bg1"/>
                </a:solidFill>
              </a:rPr>
              <a:t>Daniel is a committed and strong advocate for cultural materials conservation and during his Masters of Cultural Materials Conservation he achieved high academic results and facilitated conservation programs with broader communities.  </a:t>
            </a:r>
          </a:p>
          <a:p>
            <a:pPr marL="0" indent="0">
              <a:buNone/>
            </a:pPr>
            <a:r>
              <a:rPr lang="en-AU" dirty="0">
                <a:solidFill>
                  <a:schemeClr val="bg1"/>
                </a:solidFill>
              </a:rPr>
              <a:t>In particular, Dan led a Re-Org project at Bathurst Regional Gallery the first documented RE-ORG project in Australia with conservation and curatorship students conducting a reorganisation of the museum’s storage facility.</a:t>
            </a:r>
          </a:p>
          <a:p>
            <a:pPr marL="0" indent="0">
              <a:buNone/>
            </a:pPr>
            <a:r>
              <a:rPr lang="en-AU" dirty="0">
                <a:solidFill>
                  <a:schemeClr val="bg1"/>
                </a:solidFill>
              </a:rPr>
              <a:t>Such leadership and concern for the conservation profession is also shown by Dan’s role as the President of SC@M (Student Conservators @ Melbourne) and representation on the AICCM’s 2019 National Conference Conservation Skills Summit Panel.</a:t>
            </a:r>
          </a:p>
        </p:txBody>
      </p:sp>
      <p:pic>
        <p:nvPicPr>
          <p:cNvPr id="9" name="Content Placeholder 7">
            <a:extLst>
              <a:ext uri="{FF2B5EF4-FFF2-40B4-BE49-F238E27FC236}">
                <a16:creationId xmlns:a16="http://schemas.microsoft.com/office/drawing/2014/main" id="{CC6A3444-02F7-4CBA-9F39-82E961E39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90" y="2326694"/>
            <a:ext cx="1990446" cy="3566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3103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6D9C91-7F03-4F31-8008-3D0BCB7B557C}"/>
              </a:ext>
            </a:extLst>
          </p:cNvPr>
          <p:cNvSpPr>
            <a:spLocks noGrp="1"/>
          </p:cNvSpPr>
          <p:nvPr>
            <p:ph type="title"/>
          </p:nvPr>
        </p:nvSpPr>
        <p:spPr/>
        <p:txBody>
          <a:bodyPr/>
          <a:lstStyle/>
          <a:p>
            <a:r>
              <a:rPr lang="en-AU" dirty="0"/>
              <a:t>Re-Org Bathurst regional gallery</a:t>
            </a:r>
          </a:p>
        </p:txBody>
      </p:sp>
      <p:pic>
        <p:nvPicPr>
          <p:cNvPr id="9" name="Picture 2">
            <a:extLst>
              <a:ext uri="{FF2B5EF4-FFF2-40B4-BE49-F238E27FC236}">
                <a16:creationId xmlns:a16="http://schemas.microsoft.com/office/drawing/2014/main" id="{6CE457B6-D7A6-4DDE-AFAD-AF4E62955C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3944" y="2878372"/>
            <a:ext cx="4717348" cy="2456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0" name="Rectangle 9">
            <a:extLst>
              <a:ext uri="{FF2B5EF4-FFF2-40B4-BE49-F238E27FC236}">
                <a16:creationId xmlns:a16="http://schemas.microsoft.com/office/drawing/2014/main" id="{64133427-F980-4FD3-93D8-A1C0FCD4FF07}"/>
              </a:ext>
            </a:extLst>
          </p:cNvPr>
          <p:cNvSpPr/>
          <p:nvPr/>
        </p:nvSpPr>
        <p:spPr>
          <a:xfrm>
            <a:off x="6096000" y="2878373"/>
            <a:ext cx="5457245" cy="1969770"/>
          </a:xfrm>
          <a:prstGeom prst="rect">
            <a:avLst/>
          </a:prstGeom>
        </p:spPr>
        <p:txBody>
          <a:bodyPr wrap="square">
            <a:spAutoFit/>
          </a:bodyPr>
          <a:lstStyle/>
          <a:p>
            <a:r>
              <a:rPr lang="en-AU" dirty="0">
                <a:solidFill>
                  <a:schemeClr val="bg1"/>
                </a:solidFill>
              </a:rPr>
              <a:t>Collections in storage are at risk.</a:t>
            </a:r>
          </a:p>
          <a:p>
            <a:r>
              <a:rPr lang="en-AU" dirty="0">
                <a:solidFill>
                  <a:schemeClr val="bg1"/>
                </a:solidFill>
              </a:rPr>
              <a:t>95% of museums objects are kept in storage.</a:t>
            </a:r>
          </a:p>
          <a:p>
            <a:r>
              <a:rPr lang="en-AU" dirty="0">
                <a:solidFill>
                  <a:schemeClr val="bg1"/>
                </a:solidFill>
              </a:rPr>
              <a:t>1 in 4 museums have incomplete documentation.</a:t>
            </a:r>
          </a:p>
          <a:p>
            <a:r>
              <a:rPr lang="en-AU" dirty="0">
                <a:solidFill>
                  <a:schemeClr val="bg1"/>
                </a:solidFill>
              </a:rPr>
              <a:t>1 in 3 are unclear who is responsible for storage.</a:t>
            </a:r>
          </a:p>
          <a:p>
            <a:r>
              <a:rPr lang="en-AU" dirty="0">
                <a:solidFill>
                  <a:schemeClr val="bg1"/>
                </a:solidFill>
              </a:rPr>
              <a:t>1 in 4 find it difficult to circulate in storage.</a:t>
            </a:r>
          </a:p>
          <a:p>
            <a:r>
              <a:rPr lang="en-AU" dirty="0">
                <a:solidFill>
                  <a:schemeClr val="bg1"/>
                </a:solidFill>
              </a:rPr>
              <a:t>1 in 2 have insufficient storage units.</a:t>
            </a:r>
          </a:p>
          <a:p>
            <a:r>
              <a:rPr lang="en-AU" sz="1400" i="1" dirty="0">
                <a:solidFill>
                  <a:schemeClr val="bg1"/>
                </a:solidFill>
              </a:rPr>
              <a:t>ICCROM- UNESCO International Storage </a:t>
            </a:r>
            <a:r>
              <a:rPr lang="en-AU" sz="1200" i="1" dirty="0">
                <a:solidFill>
                  <a:schemeClr val="bg1"/>
                </a:solidFill>
              </a:rPr>
              <a:t>Survey 2011</a:t>
            </a:r>
          </a:p>
        </p:txBody>
      </p:sp>
    </p:spTree>
    <p:extLst>
      <p:ext uri="{BB962C8B-B14F-4D97-AF65-F5344CB8AC3E}">
        <p14:creationId xmlns:p14="http://schemas.microsoft.com/office/powerpoint/2010/main" val="320336534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506</TotalTime>
  <Words>1261</Words>
  <Application>Microsoft Macintosh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Gill Sans MT</vt:lpstr>
      <vt:lpstr>Parcel</vt:lpstr>
      <vt:lpstr>PATRICIA ROBERTSON FUND (PRF) MARCH 2020 </vt:lpstr>
      <vt:lpstr> PRF and AICCM partnership </vt:lpstr>
      <vt:lpstr> 2019 ADFAS Mid-Career Scholar Elizabeth McCartney Manager,Conservation Museums Victoria </vt:lpstr>
      <vt:lpstr>The Great Melbourne Telescope restoration Project </vt:lpstr>
      <vt:lpstr>WEST DEAN COLLEGE OF ARTS AND CONSERVATION UK</vt:lpstr>
      <vt:lpstr> 2019 ADFAS Armidale mid-career scholar Wendi Powell </vt:lpstr>
      <vt:lpstr>The Centre of Photographic conservation London</vt:lpstr>
      <vt:lpstr>2019 AICCM Student of the year  university of Melbourne Daniel schwartz</vt:lpstr>
      <vt:lpstr>Re-Org Bathurst regional gallery</vt:lpstr>
      <vt:lpstr>2019 student of the year  university of Canberra Rebecca negri</vt:lpstr>
      <vt:lpstr>‘Aunty Hambrook’, a complicated 18th century portrait RESTORATION underway BY Rebecca Negri</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PATRICIA ROBERTSON FUND</dc:title>
  <dc:creator>Julia Gamble</dc:creator>
  <cp:lastModifiedBy>Sarah Williams</cp:lastModifiedBy>
  <cp:revision>52</cp:revision>
  <dcterms:created xsi:type="dcterms:W3CDTF">2020-03-24T01:45:10Z</dcterms:created>
  <dcterms:modified xsi:type="dcterms:W3CDTF">2020-04-24T05:02:29Z</dcterms:modified>
</cp:coreProperties>
</file>